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3"/>
  </p:notesMasterIdLst>
  <p:sldIdLst>
    <p:sldId id="256" r:id="rId3"/>
    <p:sldId id="257" r:id="rId4"/>
    <p:sldId id="258" r:id="rId5"/>
    <p:sldId id="259" r:id="rId6"/>
    <p:sldId id="260" r:id="rId7"/>
    <p:sldId id="261" r:id="rId8"/>
    <p:sldId id="262" r:id="rId9"/>
    <p:sldId id="263"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Lst>
  <p:sldSz cx="9144000" cy="5143500" type="screen16x9"/>
  <p:notesSz cx="6858000" cy="9144000"/>
  <p:embeddedFontLs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jobs.utah.gov/jobseeker/workshop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jobs.utah.gov/jobseeker/smartstar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d92f005e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5d92f005e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5d92f005e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d92f005ef_0_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5d92f005ef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5d92f005ef_0_1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25d92f005ef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5d92f005ef_0_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25d92f005ef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5d92f005ef_0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5d92f005ef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5d92f005ef_0_677:notes"/>
          <p:cNvSpPr txBox="1">
            <a:spLocks noGrp="1"/>
          </p:cNvSpPr>
          <p:nvPr>
            <p:ph type="body" idx="1"/>
          </p:nvPr>
        </p:nvSpPr>
        <p:spPr>
          <a:xfrm>
            <a:off x="1300475" y="4635975"/>
            <a:ext cx="10403700" cy="439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We can provide career counseling and funding for education costs to move individuals forward in a career that is right for them.</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We have many different services and resources available that can be provided to individuals depending on their career plan and needs. </a:t>
            </a:r>
            <a:endParaRPr/>
          </a:p>
        </p:txBody>
      </p:sp>
      <p:sp>
        <p:nvSpPr>
          <p:cNvPr id="255" name="Google Shape;255;g25d92f005ef_0_677:notes"/>
          <p:cNvSpPr>
            <a:spLocks noGrp="1" noRot="1" noChangeAspect="1"/>
          </p:cNvSpPr>
          <p:nvPr>
            <p:ph type="sldImg" idx="2"/>
          </p:nvPr>
        </p:nvSpPr>
        <p:spPr>
          <a:xfrm>
            <a:off x="3249613" y="731838"/>
            <a:ext cx="6507300" cy="3660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5d92f005ef_0_5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5d92f005ef_0_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d92f005ef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5d92f005ef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a:t>If you have limited work experience, want to explore an occupation or need help to get on the job training in a new occupation we can provide assistance placing an individual on a work experience opportunity including job shadowing, youth internships, on the job training and apprenticeships. Customers participating in internships, on the job training or apprenticeships will earn wages and Workforce Services will reimburse the employer for some of the wages earned to offset the cost of training an employee with limited experience.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SzPts val="1400"/>
              <a:buNone/>
            </a:pPr>
            <a:endParaRPr/>
          </a:p>
        </p:txBody>
      </p:sp>
      <p:sp>
        <p:nvSpPr>
          <p:cNvPr id="269" name="Google Shape;269;g25d92f005ef_0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5d92f005ef_0_8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25d92f005ef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d92f005ef_0_9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25d92f005ef_0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5dc9baef10_0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g25dc9baef10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dc9baef1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dc9baef1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Workforce Services has many different divisions and provide many different services.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5d92f005ef_0_1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25d92f005ef_0_1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dc9baef1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dc9baef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will need to create a UtahID if you do not already have one. You must have a valid email address to do so. Once created, you will use this each time you log into jobs.utah.gov in the future.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d92f005ef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d92f005e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job search will walk you through a registration process where you will enter in basic information, contact preferences and a current resume.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3a043dea9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3a043dea9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job search will walk you through a registration process where you will enter in basic information, contact preferences and a current resume.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ddc3c3a37_1_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 seekers have can access many tools and workshops to assist them in their job search and more.</a:t>
            </a:r>
            <a:endParaRPr/>
          </a:p>
        </p:txBody>
      </p:sp>
      <p:sp>
        <p:nvSpPr>
          <p:cNvPr id="189" name="Google Shape;189;g25ddc3c3a37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d92f005ef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5d92f005ef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Calibri"/>
              <a:buChar char="•"/>
            </a:pPr>
            <a:r>
              <a:rPr lang="en"/>
              <a:t>Finding a job you love starts with a successful job search, and a successful job search starts before you apply for jobs, submit resumes or set up interviews!  </a:t>
            </a:r>
            <a:endParaRPr/>
          </a:p>
          <a:p>
            <a:pPr marL="0" lvl="0" indent="-76200" algn="l" rtl="0">
              <a:spcBef>
                <a:spcPts val="0"/>
              </a:spcBef>
              <a:spcAft>
                <a:spcPts val="0"/>
              </a:spcAft>
              <a:buClr>
                <a:schemeClr val="dk1"/>
              </a:buClr>
              <a:buSzPts val="1200"/>
              <a:buFont typeface="Calibri"/>
              <a:buChar char="•"/>
            </a:pPr>
            <a:r>
              <a:rPr lang="en"/>
              <a:t>Jobs.utah.gov has an array of services, tools and resources on the Job Search Tools page to assist you. That’s where you can find the SmartStart Guide which is a step-by-step job search guide, from A - Z! (Show how to access the Job Search Tools page from  jobs.utah.gov home page and click on a a resource and click on the SmartStart Guide.)</a:t>
            </a:r>
            <a:endParaRPr/>
          </a:p>
          <a:p>
            <a:pPr marL="0" lvl="0" indent="-76200" algn="l" rtl="0">
              <a:spcBef>
                <a:spcPts val="0"/>
              </a:spcBef>
              <a:spcAft>
                <a:spcPts val="0"/>
              </a:spcAft>
              <a:buClr>
                <a:schemeClr val="dk1"/>
              </a:buClr>
              <a:buSzPts val="1200"/>
              <a:buFont typeface="Calibri"/>
              <a:buChar char="•"/>
            </a:pPr>
            <a:r>
              <a:rPr lang="en"/>
              <a:t>We also have team members who can help if you want to visit a local office for assistance. </a:t>
            </a:r>
            <a:endParaRPr/>
          </a:p>
          <a:p>
            <a:pPr marL="0" lvl="0" indent="-76200" algn="l" rtl="0">
              <a:spcBef>
                <a:spcPts val="0"/>
              </a:spcBef>
              <a:spcAft>
                <a:spcPts val="0"/>
              </a:spcAft>
              <a:buClr>
                <a:schemeClr val="dk1"/>
              </a:buClr>
              <a:buSzPts val="1200"/>
              <a:buFont typeface="Calibri"/>
              <a:buChar char="•"/>
            </a:pPr>
            <a:r>
              <a:rPr lang="en"/>
              <a:t>And, be sure to stay informed on the most current strategies for job searching during COVID-19. </a:t>
            </a:r>
            <a:endParaRPr/>
          </a:p>
          <a:p>
            <a:pPr marL="457200" lvl="0" indent="0" algn="l" rtl="0">
              <a:spcBef>
                <a:spcPts val="0"/>
              </a:spcBef>
              <a:spcAft>
                <a:spcPts val="0"/>
              </a:spcAft>
              <a:buNone/>
            </a:pPr>
            <a:r>
              <a:rPr lang="en"/>
              <a:t> </a:t>
            </a:r>
            <a:endParaRPr/>
          </a:p>
          <a:p>
            <a:pPr marL="0" lvl="0" indent="0" algn="l" rtl="0">
              <a:spcBef>
                <a:spcPts val="0"/>
              </a:spcBef>
              <a:spcAft>
                <a:spcPts val="0"/>
              </a:spcAft>
              <a:buNone/>
            </a:pPr>
            <a:r>
              <a:rPr lang="en"/>
              <a:t>Let’s look at how to set up a successful job search, starting with Professional Image.</a:t>
            </a:r>
            <a:endParaRPr/>
          </a:p>
          <a:p>
            <a:pPr marL="0" lvl="0" indent="0" algn="l" rtl="0">
              <a:spcBef>
                <a:spcPts val="0"/>
              </a:spcBef>
              <a:spcAft>
                <a:spcPts val="0"/>
              </a:spcAft>
              <a:buNone/>
            </a:pPr>
            <a:endParaRPr/>
          </a:p>
          <a:p>
            <a:pPr marL="0" lvl="0" indent="0" algn="l" rtl="0">
              <a:spcBef>
                <a:spcPts val="0"/>
              </a:spcBef>
              <a:spcAft>
                <a:spcPts val="0"/>
              </a:spcAft>
              <a:buNone/>
            </a:pPr>
            <a:r>
              <a:rPr lang="en"/>
              <a:t>Resources: Job Search Strategies and Professionalism in the Workplace online workshops: </a:t>
            </a:r>
            <a:r>
              <a:rPr lang="en" sz="1100" u="sng">
                <a:solidFill>
                  <a:srgbClr val="24CBE5"/>
                </a:solidFill>
                <a:latin typeface="Arial"/>
                <a:ea typeface="Arial"/>
                <a:cs typeface="Arial"/>
                <a:sym typeface="Arial"/>
                <a:hlinkClick r:id="rId3">
                  <a:extLst>
                    <a:ext uri="{A12FA001-AC4F-418D-AE19-62706E023703}">
                      <ahyp:hlinkClr xmlns:ahyp="http://schemas.microsoft.com/office/drawing/2018/hyperlinkcolor" val="tx"/>
                    </a:ext>
                  </a:extLst>
                </a:hlinkClick>
              </a:rPr>
              <a:t>https://jobs.utah.gov/jobseeker/workshops/</a:t>
            </a:r>
            <a:r>
              <a:rPr lang="en"/>
              <a:t> and referring to the SmartStart Guide Searching for Jobs Section: </a:t>
            </a:r>
            <a:r>
              <a:rPr lang="en" sz="1100" u="sng">
                <a:solidFill>
                  <a:srgbClr val="24CBE5"/>
                </a:solidFill>
                <a:latin typeface="Arial"/>
                <a:ea typeface="Arial"/>
                <a:cs typeface="Arial"/>
                <a:sym typeface="Arial"/>
                <a:hlinkClick r:id="rId4">
                  <a:extLst>
                    <a:ext uri="{A12FA001-AC4F-418D-AE19-62706E023703}">
                      <ahyp:hlinkClr xmlns:ahyp="http://schemas.microsoft.com/office/drawing/2018/hyperlinkcolor" val="tx"/>
                    </a:ext>
                  </a:extLst>
                </a:hlinkClick>
              </a:rPr>
              <a:t>https://jobs.utah.gov/jobseeker/smartstart.pdf</a:t>
            </a:r>
            <a:endParaRPr/>
          </a:p>
          <a:p>
            <a:pPr marL="0" lvl="0" indent="0" algn="l" rtl="0">
              <a:spcBef>
                <a:spcPts val="0"/>
              </a:spcBef>
              <a:spcAft>
                <a:spcPts val="0"/>
              </a:spcAft>
              <a:buNone/>
            </a:pPr>
            <a:endParaRPr/>
          </a:p>
        </p:txBody>
      </p:sp>
      <p:sp>
        <p:nvSpPr>
          <p:cNvPr id="198" name="Google Shape;198;g25d92f005ef_0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d92f005ef_0_10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5d92f005ef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300"/>
              <a:buFont typeface="Century Gothic"/>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17500" algn="l" rtl="0">
              <a:lnSpc>
                <a:spcPct val="90000"/>
              </a:lnSpc>
              <a:spcBef>
                <a:spcPts val="1200"/>
              </a:spcBef>
              <a:spcAft>
                <a:spcPts val="0"/>
              </a:spcAft>
              <a:buClr>
                <a:schemeClr val="dk1"/>
              </a:buClr>
              <a:buSzPts val="1400"/>
              <a:buChar char="○"/>
              <a:defRPr sz="1400"/>
            </a:lvl2pPr>
            <a:lvl3pPr marL="1371600" lvl="2" indent="-298450" algn="l" rtl="0">
              <a:lnSpc>
                <a:spcPct val="90000"/>
              </a:lnSpc>
              <a:spcBef>
                <a:spcPts val="1200"/>
              </a:spcBef>
              <a:spcAft>
                <a:spcPts val="0"/>
              </a:spcAft>
              <a:buClr>
                <a:schemeClr val="dk1"/>
              </a:buClr>
              <a:buSzPts val="1100"/>
              <a:buChar char="■"/>
              <a:defRPr sz="1100"/>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4" name="Google Shape;54;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entury Gothic"/>
                <a:ea typeface="Century Gothic"/>
                <a:cs typeface="Century Gothic"/>
                <a:sym typeface="Century Gothic"/>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entury Gothic"/>
                <a:ea typeface="Century Gothic"/>
                <a:cs typeface="Century Gothic"/>
                <a:sym typeface="Century Gothic"/>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59" name="Google Shape;59;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
        <p:nvSpPr>
          <p:cNvPr id="62" name="Google Shape;62;p14"/>
          <p:cNvSpPr txBox="1">
            <a:spLocks noGrp="1"/>
          </p:cNvSpPr>
          <p:nvPr>
            <p:ph type="body" idx="2"/>
          </p:nvPr>
        </p:nvSpPr>
        <p:spPr>
          <a:xfrm>
            <a:off x="457200" y="1569155"/>
            <a:ext cx="8229600" cy="3025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entury Gothic"/>
                <a:ea typeface="Century Gothic"/>
                <a:cs typeface="Century Gothic"/>
                <a:sym typeface="Century Gothic"/>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entury Gothic"/>
                <a:ea typeface="Century Gothic"/>
                <a:cs typeface="Century Gothic"/>
                <a:sym typeface="Century Gothic"/>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65" name="Google Shape;65;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Google Shape;67;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
        <p:nvSpPr>
          <p:cNvPr id="68" name="Google Shape;68;p15"/>
          <p:cNvSpPr txBox="1">
            <a:spLocks noGrp="1"/>
          </p:cNvSpPr>
          <p:nvPr>
            <p:ph type="body" idx="2"/>
          </p:nvPr>
        </p:nvSpPr>
        <p:spPr>
          <a:xfrm>
            <a:off x="457200" y="1569155"/>
            <a:ext cx="8229600" cy="3025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p1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entury Gothic"/>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7"/>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1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 name="Google Shape;84;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300"/>
              <a:buFont typeface="Century Gothic"/>
              <a:buNone/>
              <a:defRPr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17500" algn="l" rtl="0">
              <a:lnSpc>
                <a:spcPct val="90000"/>
              </a:lnSpc>
              <a:spcBef>
                <a:spcPts val="400"/>
              </a:spcBef>
              <a:spcAft>
                <a:spcPts val="0"/>
              </a:spcAft>
              <a:buClr>
                <a:schemeClr val="dk1"/>
              </a:buClr>
              <a:buSzPts val="1400"/>
              <a:buChar char="•"/>
              <a:defRPr sz="1400"/>
            </a:lvl2pPr>
            <a:lvl3pPr marL="1371600" lvl="2" indent="-298450" algn="l" rtl="0">
              <a:lnSpc>
                <a:spcPct val="90000"/>
              </a:lnSpc>
              <a:spcBef>
                <a:spcPts val="400"/>
              </a:spcBef>
              <a:spcAft>
                <a:spcPts val="0"/>
              </a:spcAft>
              <a:buClr>
                <a:schemeClr val="dk1"/>
              </a:buClr>
              <a:buSzPts val="1100"/>
              <a:buChar char="•"/>
              <a:defRPr sz="11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entury Gothic"/>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1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9" name="Google Shape;99;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2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5" name="Google Shape;105;p2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 name="Google Shape;106;p2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7" name="Google Shape;107;p2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8" name="Google Shape;108;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3" name="Google Shape;123;p2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4" name="Google Shape;12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entury Gothic"/>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9" name="Google Shape;129;p25"/>
          <p:cNvSpPr>
            <a:spLocks noGrp="1"/>
          </p:cNvSpPr>
          <p:nvPr>
            <p:ph type="pic" idx="2"/>
          </p:nvPr>
        </p:nvSpPr>
        <p:spPr>
          <a:xfrm>
            <a:off x="3887391" y="740569"/>
            <a:ext cx="4629300" cy="3655200"/>
          </a:xfrm>
          <a:prstGeom prst="rect">
            <a:avLst/>
          </a:prstGeom>
          <a:noFill/>
          <a:ln>
            <a:noFill/>
          </a:ln>
        </p:spPr>
      </p:sp>
      <p:sp>
        <p:nvSpPr>
          <p:cNvPr id="130" name="Google Shape;130;p2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1" name="Google Shape;131;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p2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7" name="Google Shape;137;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 name="Google Shape;138;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2" name="Google Shape;142;p2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 name="Google Shape;143;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entury Gothic"/>
              <a:buNone/>
              <a:defRPr sz="3300" b="0" i="0" u="none" strike="noStrike" cap="none">
                <a:solidFill>
                  <a:schemeClr val="dk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1" name="Google Shape;71;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hyperlink" Target="http://www.youtube.com/watch?v=6mnHlcPU_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9"/>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pic>
        <p:nvPicPr>
          <p:cNvPr id="229" name="Google Shape;229;p39"/>
          <p:cNvPicPr preferRelativeResize="0"/>
          <p:nvPr/>
        </p:nvPicPr>
        <p:blipFill>
          <a:blip r:embed="rId4">
            <a:alphaModFix/>
          </a:blip>
          <a:stretch>
            <a:fillRect/>
          </a:stretch>
        </p:blipFill>
        <p:spPr>
          <a:xfrm>
            <a:off x="1913044" y="1341787"/>
            <a:ext cx="5317913" cy="3801712"/>
          </a:xfrm>
          <a:prstGeom prst="rect">
            <a:avLst/>
          </a:prstGeom>
          <a:noFill/>
          <a:ln>
            <a:noFill/>
          </a:ln>
        </p:spPr>
      </p:pic>
      <p:pic>
        <p:nvPicPr>
          <p:cNvPr id="230" name="Google Shape;230;p39"/>
          <p:cNvPicPr preferRelativeResize="0"/>
          <p:nvPr/>
        </p:nvPicPr>
        <p:blipFill>
          <a:blip r:embed="rId5">
            <a:alphaModFix/>
          </a:blip>
          <a:stretch>
            <a:fillRect/>
          </a:stretch>
        </p:blipFill>
        <p:spPr>
          <a:xfrm>
            <a:off x="679113" y="339850"/>
            <a:ext cx="7785774" cy="539825"/>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0"/>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pic>
        <p:nvPicPr>
          <p:cNvPr id="236" name="Google Shape;236;p40"/>
          <p:cNvPicPr preferRelativeResize="0"/>
          <p:nvPr/>
        </p:nvPicPr>
        <p:blipFill>
          <a:blip r:embed="rId4">
            <a:alphaModFix/>
          </a:blip>
          <a:stretch>
            <a:fillRect/>
          </a:stretch>
        </p:blipFill>
        <p:spPr>
          <a:xfrm>
            <a:off x="1517747" y="1302131"/>
            <a:ext cx="6108507" cy="3789693"/>
          </a:xfrm>
          <a:prstGeom prst="rect">
            <a:avLst/>
          </a:prstGeom>
          <a:noFill/>
          <a:ln>
            <a:noFill/>
          </a:ln>
        </p:spPr>
      </p:pic>
      <p:pic>
        <p:nvPicPr>
          <p:cNvPr id="237" name="Google Shape;237;p40"/>
          <p:cNvPicPr preferRelativeResize="0"/>
          <p:nvPr/>
        </p:nvPicPr>
        <p:blipFill>
          <a:blip r:embed="rId5">
            <a:alphaModFix/>
          </a:blip>
          <a:stretch>
            <a:fillRect/>
          </a:stretch>
        </p:blipFill>
        <p:spPr>
          <a:xfrm>
            <a:off x="679113" y="339850"/>
            <a:ext cx="7785774" cy="539825"/>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2582700" y="1356863"/>
            <a:ext cx="3978601" cy="3717919"/>
          </a:xfrm>
          <a:prstGeom prst="rect">
            <a:avLst/>
          </a:prstGeom>
          <a:noFill/>
          <a:ln>
            <a:noFill/>
          </a:ln>
        </p:spPr>
      </p:pic>
      <p:pic>
        <p:nvPicPr>
          <p:cNvPr id="243" name="Google Shape;243;p41"/>
          <p:cNvPicPr preferRelativeResize="0"/>
          <p:nvPr/>
        </p:nvPicPr>
        <p:blipFill>
          <a:blip r:embed="rId4">
            <a:alphaModFix/>
          </a:blip>
          <a:stretch>
            <a:fillRect/>
          </a:stretch>
        </p:blipFill>
        <p:spPr>
          <a:xfrm>
            <a:off x="679113" y="339850"/>
            <a:ext cx="7785774" cy="539825"/>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txBox="1">
            <a:spLocks noGrp="1"/>
          </p:cNvSpPr>
          <p:nvPr>
            <p:ph type="ctrTitle" idx="4294967295"/>
          </p:nvPr>
        </p:nvSpPr>
        <p:spPr>
          <a:xfrm>
            <a:off x="685800" y="1597819"/>
            <a:ext cx="7772400" cy="11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entury Gothic"/>
              <a:buNone/>
            </a:pPr>
            <a:endParaRPr sz="1400" b="0" i="0" u="none" strike="noStrike" cap="none">
              <a:solidFill>
                <a:srgbClr val="000000"/>
              </a:solidFill>
              <a:latin typeface="Arial"/>
              <a:ea typeface="Arial"/>
              <a:cs typeface="Arial"/>
              <a:sym typeface="Arial"/>
            </a:endParaRPr>
          </a:p>
        </p:txBody>
      </p:sp>
      <p:sp>
        <p:nvSpPr>
          <p:cNvPr id="249" name="Google Shape;249;p42"/>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endParaRPr/>
          </a:p>
        </p:txBody>
      </p:sp>
      <p:pic>
        <p:nvPicPr>
          <p:cNvPr id="250" name="Google Shape;250;p42" descr="DWS_PPT_Template_p2.pdf"/>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51" name="Google Shape;251;p42"/>
          <p:cNvPicPr preferRelativeResize="0"/>
          <p:nvPr/>
        </p:nvPicPr>
        <p:blipFill rotWithShape="1">
          <a:blip r:embed="rId4">
            <a:alphaModFix/>
          </a:blip>
          <a:srcRect/>
          <a:stretch/>
        </p:blipFill>
        <p:spPr>
          <a:xfrm>
            <a:off x="-1" y="0"/>
            <a:ext cx="9144003" cy="5143501"/>
          </a:xfrm>
          <a:prstGeom prst="rect">
            <a:avLst/>
          </a:prstGeom>
          <a:noFill/>
          <a:ln>
            <a:noFill/>
          </a:ln>
        </p:spPr>
      </p:pic>
      <p:sp>
        <p:nvSpPr>
          <p:cNvPr id="252" name="Google Shape;252;p42"/>
          <p:cNvSpPr txBox="1"/>
          <p:nvPr/>
        </p:nvSpPr>
        <p:spPr>
          <a:xfrm>
            <a:off x="457200" y="3131963"/>
            <a:ext cx="8229600" cy="89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p:nvPr/>
        </p:nvSpPr>
        <p:spPr>
          <a:xfrm>
            <a:off x="0" y="4409331"/>
            <a:ext cx="9144000" cy="528300"/>
          </a:xfrm>
          <a:prstGeom prst="rect">
            <a:avLst/>
          </a:prstGeom>
          <a:noFill/>
          <a:ln>
            <a:noFill/>
          </a:ln>
        </p:spPr>
        <p:txBody>
          <a:bodyPr spcFirstLastPara="1" wrap="square" lIns="48175" tIns="48175" rIns="48175" bIns="48175" anchor="t" anchorCtr="0">
            <a:spAutoFit/>
          </a:bodyPr>
          <a:lstStyle/>
          <a:p>
            <a:pPr marL="5020" marR="0" lvl="0" indent="0" algn="ctr" rtl="0">
              <a:lnSpc>
                <a:spcPct val="100000"/>
              </a:lnSpc>
              <a:spcBef>
                <a:spcPts val="0"/>
              </a:spcBef>
              <a:spcAft>
                <a:spcPts val="0"/>
              </a:spcAft>
              <a:buClr>
                <a:srgbClr val="000000"/>
              </a:buClr>
              <a:buSzPts val="2800"/>
              <a:buFont typeface="Arial"/>
              <a:buNone/>
            </a:pPr>
            <a:r>
              <a:rPr lang="en" sz="2800" b="0" i="0" u="none" strike="noStrike" cap="none">
                <a:solidFill>
                  <a:schemeClr val="lt1"/>
                </a:solidFill>
                <a:latin typeface="Century Gothic"/>
                <a:ea typeface="Century Gothic"/>
                <a:cs typeface="Century Gothic"/>
                <a:sym typeface="Century Gothic"/>
              </a:rPr>
              <a:t>jobs.utah.gov/career</a:t>
            </a:r>
            <a:endParaRPr sz="2800" b="0" i="0" u="none" strike="noStrike" cap="none">
              <a:solidFill>
                <a:schemeClr val="lt1"/>
              </a:solidFill>
              <a:latin typeface="Century Gothic"/>
              <a:ea typeface="Century Gothic"/>
              <a:cs typeface="Century Gothic"/>
              <a:sym typeface="Century Gothic"/>
            </a:endParaRPr>
          </a:p>
        </p:txBody>
      </p:sp>
      <p:pic>
        <p:nvPicPr>
          <p:cNvPr id="258" name="Google Shape;258;p43"/>
          <p:cNvPicPr preferRelativeResize="0"/>
          <p:nvPr/>
        </p:nvPicPr>
        <p:blipFill rotWithShape="1">
          <a:blip r:embed="rId3">
            <a:alphaModFix/>
          </a:blip>
          <a:srcRect/>
          <a:stretch/>
        </p:blipFill>
        <p:spPr>
          <a:xfrm>
            <a:off x="0" y="0"/>
            <a:ext cx="9144003" cy="5143499"/>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4"/>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entury Gothic"/>
              <a:buNone/>
            </a:pPr>
            <a:endParaRPr/>
          </a:p>
        </p:txBody>
      </p:sp>
      <p:pic>
        <p:nvPicPr>
          <p:cNvPr id="264" name="Google Shape;264;p44"/>
          <p:cNvPicPr preferRelativeResize="0"/>
          <p:nvPr/>
        </p:nvPicPr>
        <p:blipFill rotWithShape="1">
          <a:blip r:embed="rId3">
            <a:alphaModFix/>
          </a:blip>
          <a:srcRect/>
          <a:stretch/>
        </p:blipFill>
        <p:spPr>
          <a:xfrm>
            <a:off x="0" y="0"/>
            <a:ext cx="9144003" cy="5143501"/>
          </a:xfrm>
          <a:prstGeom prst="rect">
            <a:avLst/>
          </a:prstGeom>
          <a:noFill/>
          <a:ln>
            <a:noFill/>
          </a:ln>
        </p:spPr>
      </p:pic>
      <p:pic>
        <p:nvPicPr>
          <p:cNvPr id="265" name="Google Shape;265;p44" descr="Heather Brown upscaled her career by completing her Medical Assistance certification through MTECH and completing her externship at Revere Health.  She is now employed full-time with Revere Health.  To find out more about our Career and Education Assistance, visit jobs.utah.gov/career&#10;&#10;For an ASL translation of this video contact dwscontactus@utah.gov." title="Workforce Win:  Career and Education Assistance">
            <a:hlinkClick r:id="rId4"/>
          </p:cNvPr>
          <p:cNvPicPr preferRelativeResize="0"/>
          <p:nvPr/>
        </p:nvPicPr>
        <p:blipFill rotWithShape="1">
          <a:blip r:embed="rId5">
            <a:alphaModFix/>
          </a:blip>
          <a:srcRect/>
          <a:stretch/>
        </p:blipFill>
        <p:spPr>
          <a:xfrm>
            <a:off x="1053225" y="0"/>
            <a:ext cx="6858000" cy="51435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5"/>
          <p:cNvPicPr preferRelativeResize="0"/>
          <p:nvPr/>
        </p:nvPicPr>
        <p:blipFill rotWithShape="1">
          <a:blip r:embed="rId3">
            <a:alphaModFix/>
          </a:blip>
          <a:srcRect/>
          <a:stretch/>
        </p:blipFill>
        <p:spPr>
          <a:xfrm>
            <a:off x="0" y="0"/>
            <a:ext cx="9144000" cy="5143501"/>
          </a:xfrm>
          <a:prstGeom prst="rect">
            <a:avLst/>
          </a:prstGeom>
          <a:noFill/>
          <a:ln>
            <a:noFill/>
          </a:ln>
        </p:spPr>
      </p:pic>
      <p:sp>
        <p:nvSpPr>
          <p:cNvPr id="272" name="Google Shape;272;p45"/>
          <p:cNvSpPr txBox="1"/>
          <p:nvPr/>
        </p:nvSpPr>
        <p:spPr>
          <a:xfrm>
            <a:off x="384169" y="2660201"/>
            <a:ext cx="3919800" cy="785700"/>
          </a:xfrm>
          <a:prstGeom prst="rect">
            <a:avLst/>
          </a:prstGeom>
          <a:noFill/>
          <a:ln>
            <a:noFill/>
          </a:ln>
        </p:spPr>
        <p:txBody>
          <a:bodyPr spcFirstLastPara="1" wrap="square" lIns="91425" tIns="45700" rIns="91425" bIns="45700" anchor="t" anchorCtr="0">
            <a:noAutofit/>
          </a:bodyPr>
          <a:lstStyle/>
          <a:p>
            <a:pPr marL="50196"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50196" marR="0" lvl="0" indent="0" algn="l" rtl="0">
              <a:lnSpc>
                <a:spcPct val="100000"/>
              </a:lnSpc>
              <a:spcBef>
                <a:spcPts val="12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50196" marR="0" lvl="0" indent="0" algn="l" rtl="0">
              <a:lnSpc>
                <a:spcPct val="100000"/>
              </a:lnSpc>
              <a:spcBef>
                <a:spcPts val="12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335946" marR="0" lvl="0" indent="-184149" algn="l" rtl="0">
              <a:lnSpc>
                <a:spcPct val="100000"/>
              </a:lnSpc>
              <a:spcBef>
                <a:spcPts val="1200"/>
              </a:spcBef>
              <a:spcAft>
                <a:spcPts val="0"/>
              </a:spcAft>
              <a:buClr>
                <a:schemeClr val="dk1"/>
              </a:buClr>
              <a:buSzPts val="1600"/>
              <a:buFont typeface="Arial"/>
              <a:buNone/>
            </a:pPr>
            <a:endParaRPr sz="1400" b="0" i="0" u="none" strike="noStrike" cap="none">
              <a:solidFill>
                <a:srgbClr val="000000"/>
              </a:solidFill>
              <a:latin typeface="Arial"/>
              <a:ea typeface="Arial"/>
              <a:cs typeface="Arial"/>
              <a:sym typeface="Arial"/>
            </a:endParaRPr>
          </a:p>
          <a:p>
            <a:pPr marL="342900" marR="0" lvl="0" indent="-165100" algn="l" rtl="0">
              <a:lnSpc>
                <a:spcPct val="100000"/>
              </a:lnSpc>
              <a:spcBef>
                <a:spcPts val="17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6"/>
          <p:cNvPicPr preferRelativeResize="0">
            <a:picLocks noGrp="1"/>
          </p:cNvPicPr>
          <p:nvPr>
            <p:ph type="body" idx="1"/>
          </p:nvPr>
        </p:nvPicPr>
        <p:blipFill rotWithShape="1">
          <a:blip r:embed="rId3">
            <a:alphaModFix/>
          </a:blip>
          <a:srcRect/>
          <a:stretch/>
        </p:blipFill>
        <p:spPr>
          <a:xfrm>
            <a:off x="0" y="-1"/>
            <a:ext cx="9198300" cy="5174100"/>
          </a:xfrm>
          <a:prstGeom prst="rect">
            <a:avLst/>
          </a:prstGeom>
          <a:noFill/>
          <a:ln>
            <a:noFill/>
          </a:ln>
        </p:spPr>
      </p:pic>
      <p:sp>
        <p:nvSpPr>
          <p:cNvPr id="278" name="Google Shape;278;p46"/>
          <p:cNvSpPr txBox="1"/>
          <p:nvPr/>
        </p:nvSpPr>
        <p:spPr>
          <a:xfrm>
            <a:off x="400010" y="1116469"/>
            <a:ext cx="4919100" cy="29799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r>
              <a:rPr lang="en" sz="1600" b="1">
                <a:solidFill>
                  <a:schemeClr val="dk1"/>
                </a:solidFill>
                <a:latin typeface="Century Gothic"/>
                <a:ea typeface="Century Gothic"/>
                <a:cs typeface="Century Gothic"/>
                <a:sym typeface="Century Gothic"/>
              </a:rPr>
              <a:t>Benefits to Employers:</a:t>
            </a:r>
            <a:endParaRPr sz="1600" b="1">
              <a:solidFill>
                <a:schemeClr val="dk1"/>
              </a:solidFill>
              <a:latin typeface="Century Gothic"/>
              <a:ea typeface="Century Gothic"/>
              <a:cs typeface="Century Gothic"/>
              <a:sym typeface="Century Gothic"/>
            </a:endParaRPr>
          </a:p>
          <a:p>
            <a:pPr marL="342900" lvl="0" indent="-266700" algn="l" rtl="0">
              <a:lnSpc>
                <a:spcPct val="115000"/>
              </a:lnSpc>
              <a:spcBef>
                <a:spcPts val="90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Provides up to 50% reimbursement to employer for training the participants</a:t>
            </a:r>
            <a:endParaRPr sz="1600">
              <a:solidFill>
                <a:schemeClr val="dk1"/>
              </a:solidFill>
              <a:latin typeface="Century Gothic"/>
              <a:ea typeface="Century Gothic"/>
              <a:cs typeface="Century Gothic"/>
              <a:sym typeface="Century Gothic"/>
            </a:endParaRPr>
          </a:p>
          <a:p>
            <a:pPr marL="342900" lvl="0" indent="-266700" algn="l" rtl="0">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Reimbursement to help offset expenses incurred during new employee training for qualified employees</a:t>
            </a:r>
            <a:endParaRPr sz="1600">
              <a:solidFill>
                <a:schemeClr val="dk1"/>
              </a:solidFill>
              <a:latin typeface="Century Gothic"/>
              <a:ea typeface="Century Gothic"/>
              <a:cs typeface="Century Gothic"/>
              <a:sym typeface="Century Gothic"/>
            </a:endParaRPr>
          </a:p>
          <a:p>
            <a:pPr marL="342900" lvl="0" indent="-266700" algn="l" rtl="0">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Opportunity to train employees to the specific methods of your company</a:t>
            </a:r>
            <a:endParaRPr sz="1600">
              <a:solidFill>
                <a:schemeClr val="dk1"/>
              </a:solidFill>
              <a:latin typeface="Century Gothic"/>
              <a:ea typeface="Century Gothic"/>
              <a:cs typeface="Century Gothic"/>
              <a:sym typeface="Century Gothic"/>
            </a:endParaRPr>
          </a:p>
          <a:p>
            <a:pPr marL="342900" lvl="0" indent="-266700" algn="l" rtl="0">
              <a:lnSpc>
                <a:spcPct val="115000"/>
              </a:lnSpc>
              <a:spcBef>
                <a:spcPts val="0"/>
              </a:spcBef>
              <a:spcAft>
                <a:spcPts val="0"/>
              </a:spcAft>
              <a:buClr>
                <a:schemeClr val="dk1"/>
              </a:buClr>
              <a:buSzPts val="1600"/>
              <a:buFont typeface="Century Gothic"/>
              <a:buChar char="●"/>
            </a:pPr>
            <a:r>
              <a:rPr lang="en" sz="1600">
                <a:solidFill>
                  <a:schemeClr val="dk1"/>
                </a:solidFill>
                <a:latin typeface="Century Gothic"/>
                <a:ea typeface="Century Gothic"/>
                <a:cs typeface="Century Gothic"/>
                <a:sym typeface="Century Gothic"/>
              </a:rPr>
              <a:t>Workforce Services will refer potential employees to you for interview selection</a:t>
            </a:r>
            <a:endParaRPr sz="2000">
              <a:solidFill>
                <a:schemeClr val="dk1"/>
              </a:solidFill>
              <a:latin typeface="Century Gothic"/>
              <a:ea typeface="Century Gothic"/>
              <a:cs typeface="Century Gothic"/>
              <a:sym typeface="Century Gothic"/>
            </a:endParaRPr>
          </a:p>
        </p:txBody>
      </p:sp>
      <p:pic>
        <p:nvPicPr>
          <p:cNvPr id="279" name="Google Shape;279;p46"/>
          <p:cNvPicPr preferRelativeResize="0"/>
          <p:nvPr/>
        </p:nvPicPr>
        <p:blipFill>
          <a:blip r:embed="rId4">
            <a:alphaModFix/>
          </a:blip>
          <a:stretch>
            <a:fillRect/>
          </a:stretch>
        </p:blipFill>
        <p:spPr>
          <a:xfrm>
            <a:off x="5061844" y="1826344"/>
            <a:ext cx="2853789" cy="2853789"/>
          </a:xfrm>
          <a:prstGeom prst="rect">
            <a:avLst/>
          </a:prstGeom>
          <a:noFill/>
          <a:ln>
            <a:noFill/>
          </a:ln>
        </p:spPr>
      </p:pic>
      <p:pic>
        <p:nvPicPr>
          <p:cNvPr id="280" name="Google Shape;280;p46"/>
          <p:cNvPicPr preferRelativeResize="0"/>
          <p:nvPr/>
        </p:nvPicPr>
        <p:blipFill>
          <a:blip r:embed="rId5">
            <a:alphaModFix/>
          </a:blip>
          <a:stretch>
            <a:fillRect/>
          </a:stretch>
        </p:blipFill>
        <p:spPr>
          <a:xfrm>
            <a:off x="6008375" y="422400"/>
            <a:ext cx="3135626" cy="958450"/>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7"/>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sp>
        <p:nvSpPr>
          <p:cNvPr id="286" name="Google Shape;286;p47"/>
          <p:cNvSpPr txBox="1"/>
          <p:nvPr/>
        </p:nvSpPr>
        <p:spPr>
          <a:xfrm>
            <a:off x="4961769" y="1103900"/>
            <a:ext cx="3804000" cy="3108600"/>
          </a:xfrm>
          <a:prstGeom prst="rect">
            <a:avLst/>
          </a:prstGeom>
          <a:noFill/>
          <a:ln>
            <a:noFill/>
          </a:ln>
        </p:spPr>
        <p:txBody>
          <a:bodyPr spcFirstLastPara="1" wrap="square" lIns="68575" tIns="68575" rIns="68575" bIns="68575" anchor="t" anchorCtr="0">
            <a:spAutoFit/>
          </a:bodyPr>
          <a:lstStyle/>
          <a:p>
            <a:pPr marL="342900" lvl="0" indent="-2730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Employer reimbursement of 100% up to 13 weeks for eligible employees</a:t>
            </a:r>
            <a:endParaRPr sz="1700">
              <a:solidFill>
                <a:schemeClr val="dk1"/>
              </a:solidFill>
              <a:latin typeface="Century Gothic"/>
              <a:ea typeface="Century Gothic"/>
              <a:cs typeface="Century Gothic"/>
              <a:sym typeface="Century Gothic"/>
            </a:endParaRPr>
          </a:p>
          <a:p>
            <a:pPr marL="342900" lvl="0" indent="-2730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Provides hands on work experience for youth up to age 24</a:t>
            </a:r>
            <a:endParaRPr sz="1700">
              <a:solidFill>
                <a:schemeClr val="dk1"/>
              </a:solidFill>
              <a:latin typeface="Century Gothic"/>
              <a:ea typeface="Century Gothic"/>
              <a:cs typeface="Century Gothic"/>
              <a:sym typeface="Century Gothic"/>
            </a:endParaRPr>
          </a:p>
          <a:p>
            <a:pPr marL="342900" lvl="0" indent="-2730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Allows temporary help to employers </a:t>
            </a:r>
            <a:endParaRPr sz="1700">
              <a:solidFill>
                <a:schemeClr val="dk1"/>
              </a:solidFill>
              <a:latin typeface="Century Gothic"/>
              <a:ea typeface="Century Gothic"/>
              <a:cs typeface="Century Gothic"/>
              <a:sym typeface="Century Gothic"/>
            </a:endParaRPr>
          </a:p>
          <a:p>
            <a:pPr marL="342900" lvl="0" indent="-273050" algn="l" rtl="0">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Up to $450 supervisor payment for training the intern</a:t>
            </a:r>
            <a:endParaRPr sz="1400">
              <a:solidFill>
                <a:schemeClr val="dk1"/>
              </a:solidFill>
              <a:latin typeface="Century Gothic"/>
              <a:ea typeface="Century Gothic"/>
              <a:cs typeface="Century Gothic"/>
              <a:sym typeface="Century Gothic"/>
            </a:endParaRPr>
          </a:p>
        </p:txBody>
      </p:sp>
      <p:pic>
        <p:nvPicPr>
          <p:cNvPr id="287" name="Google Shape;287;p47"/>
          <p:cNvPicPr preferRelativeResize="0"/>
          <p:nvPr/>
        </p:nvPicPr>
        <p:blipFill>
          <a:blip r:embed="rId4">
            <a:alphaModFix/>
          </a:blip>
          <a:stretch>
            <a:fillRect/>
          </a:stretch>
        </p:blipFill>
        <p:spPr>
          <a:xfrm>
            <a:off x="771400" y="355175"/>
            <a:ext cx="2969324" cy="1789124"/>
          </a:xfrm>
          <a:prstGeom prst="rect">
            <a:avLst/>
          </a:prstGeom>
          <a:noFill/>
          <a:ln>
            <a:noFill/>
          </a:ln>
        </p:spPr>
      </p:pic>
      <p:pic>
        <p:nvPicPr>
          <p:cNvPr id="288" name="Google Shape;288;p47"/>
          <p:cNvPicPr preferRelativeResize="0"/>
          <p:nvPr/>
        </p:nvPicPr>
        <p:blipFill>
          <a:blip r:embed="rId5">
            <a:alphaModFix/>
          </a:blip>
          <a:stretch>
            <a:fillRect/>
          </a:stretch>
        </p:blipFill>
        <p:spPr>
          <a:xfrm>
            <a:off x="1014738" y="2315700"/>
            <a:ext cx="2482650" cy="2482650"/>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9"/>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pic>
        <p:nvPicPr>
          <p:cNvPr id="302" name="Google Shape;302;p49"/>
          <p:cNvPicPr preferRelativeResize="0"/>
          <p:nvPr/>
        </p:nvPicPr>
        <p:blipFill>
          <a:blip r:embed="rId4">
            <a:alphaModFix/>
          </a:blip>
          <a:stretch>
            <a:fillRect/>
          </a:stretch>
        </p:blipFill>
        <p:spPr>
          <a:xfrm>
            <a:off x="5602951" y="480475"/>
            <a:ext cx="3133102" cy="1890876"/>
          </a:xfrm>
          <a:prstGeom prst="rect">
            <a:avLst/>
          </a:prstGeom>
          <a:noFill/>
          <a:ln>
            <a:noFill/>
          </a:ln>
        </p:spPr>
      </p:pic>
      <p:pic>
        <p:nvPicPr>
          <p:cNvPr id="303" name="Google Shape;303;p49"/>
          <p:cNvPicPr preferRelativeResize="0"/>
          <p:nvPr/>
        </p:nvPicPr>
        <p:blipFill>
          <a:blip r:embed="rId5">
            <a:alphaModFix/>
          </a:blip>
          <a:stretch>
            <a:fillRect/>
          </a:stretch>
        </p:blipFill>
        <p:spPr>
          <a:xfrm>
            <a:off x="-4" y="0"/>
            <a:ext cx="5189110" cy="5143502"/>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7" name="Google Shape;157;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8" name="Google Shape;158;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0"/>
          <p:cNvSpPr txBox="1">
            <a:spLocks noGrp="1"/>
          </p:cNvSpPr>
          <p:nvPr>
            <p:ph type="ctrTitle" idx="4294967295"/>
          </p:nvPr>
        </p:nvSpPr>
        <p:spPr>
          <a:xfrm>
            <a:off x="685800" y="1597819"/>
            <a:ext cx="7772400" cy="11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entury Gothic"/>
              <a:buNone/>
            </a:pPr>
            <a:endParaRPr sz="1400" b="0" i="0" u="none" strike="noStrike" cap="none">
              <a:solidFill>
                <a:srgbClr val="000000"/>
              </a:solidFill>
              <a:latin typeface="Arial"/>
              <a:ea typeface="Arial"/>
              <a:cs typeface="Arial"/>
              <a:sym typeface="Arial"/>
            </a:endParaRPr>
          </a:p>
        </p:txBody>
      </p:sp>
      <p:sp>
        <p:nvSpPr>
          <p:cNvPr id="309" name="Google Shape;309;p50"/>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endParaRPr/>
          </a:p>
        </p:txBody>
      </p:sp>
      <p:pic>
        <p:nvPicPr>
          <p:cNvPr id="310" name="Google Shape;310;p50" descr="DWS_PPT_Template_p2.pdf"/>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11" name="Google Shape;311;p50"/>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12" name="Google Shape;312;p50"/>
          <p:cNvSpPr txBox="1"/>
          <p:nvPr/>
        </p:nvSpPr>
        <p:spPr>
          <a:xfrm>
            <a:off x="457200" y="3131963"/>
            <a:ext cx="8229600" cy="89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4" name="Google Shape;164;p30"/>
          <p:cNvPicPr preferRelativeResize="0"/>
          <p:nvPr/>
        </p:nvPicPr>
        <p:blipFill>
          <a:blip r:embed="rId4">
            <a:alphaModFix/>
          </a:blip>
          <a:stretch>
            <a:fillRect/>
          </a:stretch>
        </p:blipFill>
        <p:spPr>
          <a:xfrm>
            <a:off x="2511600" y="1323513"/>
            <a:ext cx="4120800" cy="3813825"/>
          </a:xfrm>
          <a:prstGeom prst="rect">
            <a:avLst/>
          </a:prstGeom>
          <a:noFill/>
          <a:ln>
            <a:noFill/>
          </a:ln>
        </p:spPr>
      </p:pic>
      <p:pic>
        <p:nvPicPr>
          <p:cNvPr id="165" name="Google Shape;165;p30"/>
          <p:cNvPicPr preferRelativeResize="0"/>
          <p:nvPr/>
        </p:nvPicPr>
        <p:blipFill>
          <a:blip r:embed="rId5">
            <a:alphaModFix/>
          </a:blip>
          <a:stretch>
            <a:fillRect/>
          </a:stretch>
        </p:blipFill>
        <p:spPr>
          <a:xfrm>
            <a:off x="3171075" y="334150"/>
            <a:ext cx="2801848" cy="536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1" name="Google Shape;171;p31"/>
          <p:cNvPicPr preferRelativeResize="0"/>
          <p:nvPr/>
        </p:nvPicPr>
        <p:blipFill rotWithShape="1">
          <a:blip r:embed="rId4">
            <a:alphaModFix/>
          </a:blip>
          <a:srcRect r="960"/>
          <a:stretch/>
        </p:blipFill>
        <p:spPr>
          <a:xfrm>
            <a:off x="1217025" y="1398775"/>
            <a:ext cx="6645424" cy="3663300"/>
          </a:xfrm>
          <a:prstGeom prst="rect">
            <a:avLst/>
          </a:prstGeom>
          <a:noFill/>
          <a:ln>
            <a:noFill/>
          </a:ln>
        </p:spPr>
      </p:pic>
      <p:pic>
        <p:nvPicPr>
          <p:cNvPr id="172" name="Google Shape;172;p31"/>
          <p:cNvPicPr preferRelativeResize="0"/>
          <p:nvPr/>
        </p:nvPicPr>
        <p:blipFill>
          <a:blip r:embed="rId5">
            <a:alphaModFix/>
          </a:blip>
          <a:stretch>
            <a:fillRect/>
          </a:stretch>
        </p:blipFill>
        <p:spPr>
          <a:xfrm>
            <a:off x="2662487" y="312025"/>
            <a:ext cx="3819023" cy="61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8" name="Google Shape;178;p32"/>
          <p:cNvPicPr preferRelativeResize="0"/>
          <p:nvPr/>
        </p:nvPicPr>
        <p:blipFill rotWithShape="1">
          <a:blip r:embed="rId4">
            <a:alphaModFix/>
          </a:blip>
          <a:srcRect t="11723"/>
          <a:stretch/>
        </p:blipFill>
        <p:spPr>
          <a:xfrm>
            <a:off x="96500" y="301562"/>
            <a:ext cx="5624276" cy="4540376"/>
          </a:xfrm>
          <a:prstGeom prst="rect">
            <a:avLst/>
          </a:prstGeom>
          <a:noFill/>
          <a:ln>
            <a:noFill/>
          </a:ln>
        </p:spPr>
      </p:pic>
      <p:pic>
        <p:nvPicPr>
          <p:cNvPr id="179" name="Google Shape;179;p32"/>
          <p:cNvPicPr preferRelativeResize="0"/>
          <p:nvPr/>
        </p:nvPicPr>
        <p:blipFill>
          <a:blip r:embed="rId5">
            <a:alphaModFix/>
          </a:blip>
          <a:stretch>
            <a:fillRect/>
          </a:stretch>
        </p:blipFill>
        <p:spPr>
          <a:xfrm>
            <a:off x="6167825" y="639250"/>
            <a:ext cx="2762900" cy="986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5" name="Google Shape;185;p33"/>
          <p:cNvPicPr preferRelativeResize="0"/>
          <p:nvPr/>
        </p:nvPicPr>
        <p:blipFill rotWithShape="1">
          <a:blip r:embed="rId4">
            <a:alphaModFix/>
          </a:blip>
          <a:srcRect t="1019"/>
          <a:stretch/>
        </p:blipFill>
        <p:spPr>
          <a:xfrm>
            <a:off x="267725" y="127025"/>
            <a:ext cx="5269574" cy="4889450"/>
          </a:xfrm>
          <a:prstGeom prst="rect">
            <a:avLst/>
          </a:prstGeom>
          <a:noFill/>
          <a:ln>
            <a:noFill/>
          </a:ln>
        </p:spPr>
      </p:pic>
      <p:pic>
        <p:nvPicPr>
          <p:cNvPr id="186" name="Google Shape;186;p33"/>
          <p:cNvPicPr preferRelativeResize="0"/>
          <p:nvPr/>
        </p:nvPicPr>
        <p:blipFill>
          <a:blip r:embed="rId5">
            <a:alphaModFix/>
          </a:blip>
          <a:stretch>
            <a:fillRect/>
          </a:stretch>
        </p:blipFill>
        <p:spPr>
          <a:xfrm>
            <a:off x="6167825" y="639250"/>
            <a:ext cx="2762900" cy="986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4"/>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sp>
        <p:nvSpPr>
          <p:cNvPr id="192" name="Google Shape;192;p34"/>
          <p:cNvSpPr txBox="1"/>
          <p:nvPr/>
        </p:nvSpPr>
        <p:spPr>
          <a:xfrm>
            <a:off x="265177" y="654309"/>
            <a:ext cx="4458300" cy="4502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a:solidFill>
                  <a:srgbClr val="000000"/>
                </a:solidFill>
                <a:latin typeface="Century Gothic"/>
                <a:ea typeface="Century Gothic"/>
                <a:cs typeface="Century Gothic"/>
                <a:sym typeface="Century Gothic"/>
              </a:rPr>
              <a:t>Pre-Recorded Online Workshops</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Budgeting Basics</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Interviewing</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Job Searching Strategies</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Networking</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Professionalism in the Workplace</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Resume &amp; Application</a:t>
            </a:r>
            <a:endParaRPr sz="1800" b="0" i="0" u="none" strike="noStrike" cap="none">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b="1" i="0" u="none" strike="noStrike" cap="none">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0" u="none" strike="noStrike" cap="none">
                <a:solidFill>
                  <a:srgbClr val="000000"/>
                </a:solidFill>
                <a:latin typeface="Century Gothic"/>
                <a:ea typeface="Century Gothic"/>
                <a:cs typeface="Century Gothic"/>
                <a:sym typeface="Century Gothic"/>
              </a:rPr>
              <a:t>In Person and Live Virtual Workshops</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Find a Job you Love</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Interviewing Skills</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LinkedIn</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Resume Writing</a:t>
            </a:r>
            <a:endParaRPr sz="1100"/>
          </a:p>
          <a:p>
            <a:pPr marL="558800" marR="0" lvl="1" indent="-215900" algn="l" rtl="0">
              <a:spcBef>
                <a:spcPts val="0"/>
              </a:spcBef>
              <a:spcAft>
                <a:spcPts val="0"/>
              </a:spcAft>
              <a:buClr>
                <a:srgbClr val="000000"/>
              </a:buClr>
              <a:buSzPts val="1800"/>
              <a:buFont typeface="Arial"/>
              <a:buChar char="•"/>
            </a:pPr>
            <a:r>
              <a:rPr lang="en" sz="1800" b="0" i="0" u="none" strike="noStrike" cap="none">
                <a:solidFill>
                  <a:srgbClr val="000000"/>
                </a:solidFill>
                <a:latin typeface="Century Gothic"/>
                <a:ea typeface="Century Gothic"/>
                <a:cs typeface="Century Gothic"/>
                <a:sym typeface="Century Gothic"/>
              </a:rPr>
              <a:t>Healthy Relationships</a:t>
            </a:r>
            <a:endParaRPr sz="1100"/>
          </a:p>
          <a:p>
            <a:pPr marL="342900" marR="0" lvl="1"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b="1" i="0" u="none" strike="noStrike" cap="none">
              <a:solidFill>
                <a:srgbClr val="000000"/>
              </a:solidFill>
              <a:latin typeface="Century Gothic"/>
              <a:ea typeface="Century Gothic"/>
              <a:cs typeface="Century Gothic"/>
              <a:sym typeface="Century Gothic"/>
            </a:endParaRPr>
          </a:p>
        </p:txBody>
      </p:sp>
      <p:pic>
        <p:nvPicPr>
          <p:cNvPr id="193" name="Google Shape;193;p34" descr="A black and white sign with white text&#10;&#10;Description automatically generated"/>
          <p:cNvPicPr preferRelativeResize="0"/>
          <p:nvPr/>
        </p:nvPicPr>
        <p:blipFill rotWithShape="1">
          <a:blip r:embed="rId4">
            <a:alphaModFix/>
          </a:blip>
          <a:srcRect/>
          <a:stretch/>
        </p:blipFill>
        <p:spPr>
          <a:xfrm>
            <a:off x="5172732" y="479042"/>
            <a:ext cx="3638553" cy="638175"/>
          </a:xfrm>
          <a:prstGeom prst="rect">
            <a:avLst/>
          </a:prstGeom>
          <a:noFill/>
          <a:ln>
            <a:noFill/>
          </a:ln>
        </p:spPr>
      </p:pic>
      <p:pic>
        <p:nvPicPr>
          <p:cNvPr id="194" name="Google Shape;194;p34"/>
          <p:cNvPicPr preferRelativeResize="0"/>
          <p:nvPr/>
        </p:nvPicPr>
        <p:blipFill rotWithShape="1">
          <a:blip r:embed="rId5">
            <a:alphaModFix/>
          </a:blip>
          <a:srcRect/>
          <a:stretch/>
        </p:blipFill>
        <p:spPr>
          <a:xfrm>
            <a:off x="5635515" y="1379591"/>
            <a:ext cx="2814801" cy="2814801"/>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1" name="Google Shape;201;p35"/>
          <p:cNvPicPr preferRelativeResize="0"/>
          <p:nvPr/>
        </p:nvPicPr>
        <p:blipFill rotWithShape="1">
          <a:blip r:embed="rId4">
            <a:alphaModFix/>
          </a:blip>
          <a:srcRect r="1254"/>
          <a:stretch/>
        </p:blipFill>
        <p:spPr>
          <a:xfrm>
            <a:off x="5283875" y="841150"/>
            <a:ext cx="2719725" cy="3461200"/>
          </a:xfrm>
          <a:prstGeom prst="rect">
            <a:avLst/>
          </a:prstGeom>
          <a:noFill/>
          <a:ln>
            <a:noFill/>
          </a:ln>
          <a:effectLst>
            <a:outerShdw blurRad="85725" dist="19050" dir="5400000" algn="bl" rotWithShape="0">
              <a:srgbClr val="000000">
                <a:alpha val="37000"/>
              </a:srgbClr>
            </a:outerShdw>
          </a:effectLst>
        </p:spPr>
      </p:pic>
      <p:pic>
        <p:nvPicPr>
          <p:cNvPr id="202" name="Google Shape;202;p35"/>
          <p:cNvPicPr preferRelativeResize="0"/>
          <p:nvPr/>
        </p:nvPicPr>
        <p:blipFill>
          <a:blip r:embed="rId5">
            <a:alphaModFix/>
          </a:blip>
          <a:stretch>
            <a:fillRect/>
          </a:stretch>
        </p:blipFill>
        <p:spPr>
          <a:xfrm>
            <a:off x="399050" y="785075"/>
            <a:ext cx="3619999" cy="735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8"/>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sp>
        <p:nvSpPr>
          <p:cNvPr id="221" name="Google Shape;221;p38"/>
          <p:cNvSpPr txBox="1"/>
          <p:nvPr/>
        </p:nvSpPr>
        <p:spPr>
          <a:xfrm>
            <a:off x="4576912" y="1093238"/>
            <a:ext cx="4125900" cy="3255600"/>
          </a:xfrm>
          <a:prstGeom prst="rect">
            <a:avLst/>
          </a:prstGeom>
          <a:noFill/>
          <a:ln>
            <a:noFill/>
          </a:ln>
        </p:spPr>
        <p:txBody>
          <a:bodyPr spcFirstLastPara="1" wrap="square" lIns="68575" tIns="34275" rIns="68575" bIns="34275" anchor="t" anchorCtr="0">
            <a:spAutoFit/>
          </a:bodyPr>
          <a:lstStyle/>
          <a:p>
            <a:pPr marL="342900" marR="0" lvl="0" indent="-311150" algn="l" rtl="0">
              <a:spcBef>
                <a:spcPts val="0"/>
              </a:spcBef>
              <a:spcAft>
                <a:spcPts val="0"/>
              </a:spcAft>
              <a:buClr>
                <a:schemeClr val="dk1"/>
              </a:buClr>
              <a:buSzPts val="2300"/>
              <a:buFont typeface="Century Gothic"/>
              <a:buChar char="●"/>
            </a:pPr>
            <a:r>
              <a:rPr lang="en" sz="2300">
                <a:solidFill>
                  <a:schemeClr val="dk1"/>
                </a:solidFill>
                <a:latin typeface="Century Gothic"/>
                <a:ea typeface="Century Gothic"/>
                <a:cs typeface="Century Gothic"/>
                <a:sym typeface="Century Gothic"/>
              </a:rPr>
              <a:t>Held every quarter</a:t>
            </a:r>
            <a:endParaRPr sz="2300">
              <a:solidFill>
                <a:schemeClr val="dk1"/>
              </a:solidFill>
              <a:latin typeface="Century Gothic"/>
              <a:ea typeface="Century Gothic"/>
              <a:cs typeface="Century Gothic"/>
              <a:sym typeface="Century Gothic"/>
            </a:endParaRPr>
          </a:p>
          <a:p>
            <a:pPr marL="342900" marR="0" lvl="0" indent="-311150" algn="l" rtl="0">
              <a:spcBef>
                <a:spcPts val="0"/>
              </a:spcBef>
              <a:spcAft>
                <a:spcPts val="0"/>
              </a:spcAft>
              <a:buClr>
                <a:schemeClr val="dk1"/>
              </a:buClr>
              <a:buSzPts val="2300"/>
              <a:buFont typeface="Century Gothic"/>
              <a:buChar char="●"/>
            </a:pPr>
            <a:r>
              <a:rPr lang="en" sz="2300">
                <a:solidFill>
                  <a:schemeClr val="dk1"/>
                </a:solidFill>
                <a:latin typeface="Century Gothic"/>
                <a:ea typeface="Century Gothic"/>
                <a:cs typeface="Century Gothic"/>
                <a:sym typeface="Century Gothic"/>
              </a:rPr>
              <a:t>Hire employees online</a:t>
            </a:r>
            <a:endParaRPr sz="2300">
              <a:solidFill>
                <a:schemeClr val="dk1"/>
              </a:solidFill>
              <a:latin typeface="Century Gothic"/>
              <a:ea typeface="Century Gothic"/>
              <a:cs typeface="Century Gothic"/>
              <a:sym typeface="Century Gothic"/>
            </a:endParaRPr>
          </a:p>
          <a:p>
            <a:pPr marL="342900" marR="0" lvl="0" indent="-311150" algn="l" rtl="0">
              <a:spcBef>
                <a:spcPts val="0"/>
              </a:spcBef>
              <a:spcAft>
                <a:spcPts val="0"/>
              </a:spcAft>
              <a:buClr>
                <a:schemeClr val="dk1"/>
              </a:buClr>
              <a:buSzPts val="2300"/>
              <a:buFont typeface="Century Gothic"/>
              <a:buChar char="●"/>
            </a:pPr>
            <a:r>
              <a:rPr lang="en" sz="2300">
                <a:solidFill>
                  <a:schemeClr val="dk1"/>
                </a:solidFill>
                <a:latin typeface="Century Gothic"/>
                <a:ea typeface="Century Gothic"/>
                <a:cs typeface="Century Gothic"/>
                <a:sym typeface="Century Gothic"/>
              </a:rPr>
              <a:t>No cost to employers</a:t>
            </a:r>
            <a:endParaRPr sz="2300">
              <a:solidFill>
                <a:schemeClr val="dk1"/>
              </a:solidFill>
              <a:latin typeface="Century Gothic"/>
              <a:ea typeface="Century Gothic"/>
              <a:cs typeface="Century Gothic"/>
              <a:sym typeface="Century Gothic"/>
            </a:endParaRPr>
          </a:p>
          <a:p>
            <a:pPr marL="342900" marR="0" lvl="0" indent="-311150" algn="l" rtl="0">
              <a:spcBef>
                <a:spcPts val="0"/>
              </a:spcBef>
              <a:spcAft>
                <a:spcPts val="0"/>
              </a:spcAft>
              <a:buClr>
                <a:schemeClr val="dk1"/>
              </a:buClr>
              <a:buSzPts val="2300"/>
              <a:buFont typeface="Century Gothic"/>
              <a:buChar char="●"/>
            </a:pPr>
            <a:r>
              <a:rPr lang="en" sz="2300">
                <a:solidFill>
                  <a:schemeClr val="dk1"/>
                </a:solidFill>
                <a:latin typeface="Century Gothic"/>
                <a:ea typeface="Century Gothic"/>
                <a:cs typeface="Century Gothic"/>
                <a:sym typeface="Century Gothic"/>
              </a:rPr>
              <a:t>The next virtual job fair is Thursday March 7, 10 a.m. to 1 p.m.</a:t>
            </a:r>
            <a:endParaRPr sz="2300">
              <a:solidFill>
                <a:schemeClr val="dk1"/>
              </a:solidFill>
              <a:latin typeface="Century Gothic"/>
              <a:ea typeface="Century Gothic"/>
              <a:cs typeface="Century Gothic"/>
              <a:sym typeface="Century Gothic"/>
            </a:endParaRPr>
          </a:p>
          <a:p>
            <a:pPr marL="342900" marR="0" lvl="0" indent="-311150" algn="l" rtl="0">
              <a:spcBef>
                <a:spcPts val="0"/>
              </a:spcBef>
              <a:spcAft>
                <a:spcPts val="0"/>
              </a:spcAft>
              <a:buClr>
                <a:schemeClr val="dk1"/>
              </a:buClr>
              <a:buSzPts val="2300"/>
              <a:buFont typeface="Century Gothic"/>
              <a:buChar char="●"/>
            </a:pPr>
            <a:r>
              <a:rPr lang="en" sz="2300">
                <a:solidFill>
                  <a:schemeClr val="dk1"/>
                </a:solidFill>
                <a:latin typeface="Century Gothic"/>
                <a:ea typeface="Century Gothic"/>
                <a:cs typeface="Century Gothic"/>
                <a:sym typeface="Century Gothic"/>
              </a:rPr>
              <a:t>Contact your workforce development specialist for a booth</a:t>
            </a:r>
            <a:endParaRPr sz="2300">
              <a:solidFill>
                <a:schemeClr val="dk1"/>
              </a:solidFill>
              <a:latin typeface="Century Gothic"/>
              <a:ea typeface="Century Gothic"/>
              <a:cs typeface="Century Gothic"/>
              <a:sym typeface="Century Gothic"/>
            </a:endParaRPr>
          </a:p>
        </p:txBody>
      </p:sp>
      <p:pic>
        <p:nvPicPr>
          <p:cNvPr id="222" name="Google Shape;222;p38"/>
          <p:cNvPicPr preferRelativeResize="0"/>
          <p:nvPr/>
        </p:nvPicPr>
        <p:blipFill rotWithShape="1">
          <a:blip r:embed="rId4">
            <a:alphaModFix/>
          </a:blip>
          <a:srcRect r="8029"/>
          <a:stretch/>
        </p:blipFill>
        <p:spPr>
          <a:xfrm>
            <a:off x="125775" y="1932300"/>
            <a:ext cx="4031099" cy="2186401"/>
          </a:xfrm>
          <a:prstGeom prst="rect">
            <a:avLst/>
          </a:prstGeom>
          <a:noFill/>
          <a:ln>
            <a:noFill/>
          </a:ln>
        </p:spPr>
      </p:pic>
      <p:pic>
        <p:nvPicPr>
          <p:cNvPr id="223" name="Google Shape;223;p38"/>
          <p:cNvPicPr preferRelativeResize="0"/>
          <p:nvPr/>
        </p:nvPicPr>
        <p:blipFill>
          <a:blip r:embed="rId5">
            <a:alphaModFix/>
          </a:blip>
          <a:stretch>
            <a:fillRect/>
          </a:stretch>
        </p:blipFill>
        <p:spPr>
          <a:xfrm>
            <a:off x="211588" y="690401"/>
            <a:ext cx="3859476" cy="676548"/>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647</Words>
  <Application>Microsoft Office PowerPoint</Application>
  <PresentationFormat>On-screen Show (16:9)</PresentationFormat>
  <Paragraphs>52</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Century Gothic</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Alba</dc:creator>
  <cp:lastModifiedBy>Oscar Alba</cp:lastModifiedBy>
  <cp:revision>2</cp:revision>
  <dcterms:modified xsi:type="dcterms:W3CDTF">2024-02-09T16:09:00Z</dcterms:modified>
</cp:coreProperties>
</file>